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7" r:id="rId3"/>
    <p:sldId id="259" r:id="rId4"/>
    <p:sldId id="260" r:id="rId5"/>
    <p:sldId id="261" r:id="rId6"/>
    <p:sldId id="262" r:id="rId7"/>
    <p:sldId id="263" r:id="rId8"/>
    <p:sldId id="264" r:id="rId9"/>
    <p:sldId id="265" r:id="rId10"/>
    <p:sldId id="269"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138" y="144"/>
      </p:cViewPr>
      <p:guideLst/>
    </p:cSldViewPr>
  </p:slideViewPr>
  <p:notesTextViewPr>
    <p:cViewPr>
      <p:scale>
        <a:sx n="1" d="1"/>
        <a:sy n="1" d="1"/>
      </p:scale>
      <p:origin x="0" y="0"/>
    </p:cViewPr>
  </p:notesTextViewPr>
  <p:notesViewPr>
    <p:cSldViewPr snapToGrid="0">
      <p:cViewPr>
        <p:scale>
          <a:sx n="66" d="100"/>
          <a:sy n="66" d="100"/>
        </p:scale>
        <p:origin x="1805" y="-149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B3C7FA-5AB3-49B1-9AC4-CC0250BB43BA}" type="datetimeFigureOut">
              <a:rPr lang="en-US" smtClean="0"/>
              <a:t>4/16/2019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E464A8-1536-47AB-B914-8199CEC25E2C}" type="slidenum">
              <a:rPr lang="en-US" smtClean="0"/>
              <a:t>‹#›</a:t>
            </a:fld>
            <a:endParaRPr lang="en-US"/>
          </a:p>
        </p:txBody>
      </p:sp>
    </p:spTree>
    <p:extLst>
      <p:ext uri="{BB962C8B-B14F-4D97-AF65-F5344CB8AC3E}">
        <p14:creationId xmlns:p14="http://schemas.microsoft.com/office/powerpoint/2010/main" val="2313891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Kia </a:t>
            </a:r>
            <a:r>
              <a:rPr lang="en-US" dirty="0" err="1"/>
              <a:t>ora</a:t>
            </a:r>
            <a:r>
              <a:rPr lang="en-US" dirty="0"/>
              <a:t> </a:t>
            </a:r>
            <a:r>
              <a:rPr lang="en-US" dirty="0" err="1"/>
              <a:t>tatau</a:t>
            </a:r>
            <a:r>
              <a:rPr lang="en-US" dirty="0"/>
              <a:t>, ko Dave Henderson </a:t>
            </a:r>
            <a:r>
              <a:rPr lang="en-US" dirty="0" err="1"/>
              <a:t>taku</a:t>
            </a:r>
            <a:r>
              <a:rPr lang="en-US" dirty="0"/>
              <a:t> </a:t>
            </a:r>
            <a:r>
              <a:rPr lang="en-US" dirty="0" err="1"/>
              <a:t>ingoa</a:t>
            </a:r>
            <a:endParaRPr lang="en-US" dirty="0"/>
          </a:p>
          <a:p>
            <a:endParaRPr lang="en-US" dirty="0"/>
          </a:p>
          <a:p>
            <a:r>
              <a:rPr lang="en-US" dirty="0"/>
              <a:t>There’s a lot I’d like to talk about given we are 6 weeks in to a 7-week national consultation and we’ve received inputs from a very significant range of organisations,</a:t>
            </a:r>
          </a:p>
          <a:p>
            <a:endParaRPr lang="en-US" dirty="0"/>
          </a:p>
          <a:p>
            <a:r>
              <a:rPr lang="en-US" dirty="0"/>
              <a:t>But in this session I’ve been asked to talk about our online survey, that we’ve just received preliminary results from</a:t>
            </a:r>
          </a:p>
        </p:txBody>
      </p:sp>
      <p:sp>
        <p:nvSpPr>
          <p:cNvPr id="4" name="Slide Number Placeholder 3"/>
          <p:cNvSpPr>
            <a:spLocks noGrp="1"/>
          </p:cNvSpPr>
          <p:nvPr>
            <p:ph type="sldNum" sz="quarter" idx="5"/>
          </p:nvPr>
        </p:nvSpPr>
        <p:spPr/>
        <p:txBody>
          <a:bodyPr/>
          <a:lstStyle/>
          <a:p>
            <a:fld id="{13E464A8-1536-47AB-B914-8199CEC25E2C}" type="slidenum">
              <a:rPr lang="en-US" smtClean="0"/>
              <a:t>1</a:t>
            </a:fld>
            <a:endParaRPr lang="en-US"/>
          </a:p>
        </p:txBody>
      </p:sp>
    </p:spTree>
    <p:extLst>
      <p:ext uri="{BB962C8B-B14F-4D97-AF65-F5344CB8AC3E}">
        <p14:creationId xmlns:p14="http://schemas.microsoft.com/office/powerpoint/2010/main" val="3486832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 the 2</a:t>
            </a:r>
            <a:r>
              <a:rPr lang="en-US" baseline="30000" dirty="0"/>
              <a:t>nd</a:t>
            </a:r>
            <a:r>
              <a:rPr lang="en-US" dirty="0"/>
              <a:t> comment:</a:t>
            </a:r>
          </a:p>
          <a:p>
            <a:r>
              <a:rPr lang="en-US" dirty="0"/>
              <a:t>True or not, it’s a real perception among charities, buoyed by the 2012 shift of the monitoring agency from being an ACE to being a small cog within the Department of Internal Affairs, where it is at much greater risk of political interference.</a:t>
            </a:r>
          </a:p>
        </p:txBody>
      </p:sp>
      <p:sp>
        <p:nvSpPr>
          <p:cNvPr id="4" name="Slide Number Placeholder 3"/>
          <p:cNvSpPr>
            <a:spLocks noGrp="1"/>
          </p:cNvSpPr>
          <p:nvPr>
            <p:ph type="sldNum" sz="quarter" idx="5"/>
          </p:nvPr>
        </p:nvSpPr>
        <p:spPr/>
        <p:txBody>
          <a:bodyPr/>
          <a:lstStyle/>
          <a:p>
            <a:fld id="{13E464A8-1536-47AB-B914-8199CEC25E2C}" type="slidenum">
              <a:rPr lang="en-US" smtClean="0"/>
              <a:t>11</a:t>
            </a:fld>
            <a:endParaRPr lang="en-US"/>
          </a:p>
        </p:txBody>
      </p:sp>
    </p:spTree>
    <p:extLst>
      <p:ext uri="{BB962C8B-B14F-4D97-AF65-F5344CB8AC3E}">
        <p14:creationId xmlns:p14="http://schemas.microsoft.com/office/powerpoint/2010/main" val="3956846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conference has featured some excellent discussions of various legal perspectives, but this is where the rubber meets the road.</a:t>
            </a:r>
          </a:p>
          <a:p>
            <a:endParaRPr lang="en-US" dirty="0"/>
          </a:p>
          <a:p>
            <a:r>
              <a:rPr lang="en-US" dirty="0"/>
              <a:t>This is where the implications for our democracy become clear. How can society move forward on the huge issues we face when the groups working in our communities are hamstrung in their ability to advocate for necessary changes?</a:t>
            </a:r>
          </a:p>
          <a:p>
            <a:endParaRPr lang="en-US" dirty="0"/>
          </a:p>
          <a:p>
            <a:r>
              <a:rPr lang="en-US" dirty="0"/>
              <a:t>If we look at the changes that have been brought about as a result of community advocacy – how could women have ever got the vote if they were unable to advocate against government policy? How would slavery have been abolished?</a:t>
            </a:r>
          </a:p>
          <a:p>
            <a:endParaRPr lang="en-US" dirty="0"/>
          </a:p>
          <a:p>
            <a:r>
              <a:rPr lang="en-US" dirty="0"/>
              <a:t>This is a far as my reading of the independent report has been able to progress, given the road show we are involved in.</a:t>
            </a:r>
          </a:p>
          <a:p>
            <a:endParaRPr lang="en-US" dirty="0"/>
          </a:p>
          <a:p>
            <a:r>
              <a:rPr lang="en-US" dirty="0"/>
              <a:t>We will be issuing the full report once some tidy-ups have been done, just to make it a bit clearer and remove some ambiguities.</a:t>
            </a:r>
          </a:p>
          <a:p>
            <a:endParaRPr lang="en-US" dirty="0"/>
          </a:p>
          <a:p>
            <a:r>
              <a:rPr lang="en-US" sz="1600" b="1" dirty="0"/>
              <a:t>Thanks for listening</a:t>
            </a:r>
          </a:p>
        </p:txBody>
      </p:sp>
      <p:sp>
        <p:nvSpPr>
          <p:cNvPr id="4" name="Slide Number Placeholder 3"/>
          <p:cNvSpPr>
            <a:spLocks noGrp="1"/>
          </p:cNvSpPr>
          <p:nvPr>
            <p:ph type="sldNum" sz="quarter" idx="5"/>
          </p:nvPr>
        </p:nvSpPr>
        <p:spPr/>
        <p:txBody>
          <a:bodyPr/>
          <a:lstStyle/>
          <a:p>
            <a:fld id="{13E464A8-1536-47AB-B914-8199CEC25E2C}" type="slidenum">
              <a:rPr lang="en-US" smtClean="0"/>
              <a:t>13</a:t>
            </a:fld>
            <a:endParaRPr lang="en-US"/>
          </a:p>
        </p:txBody>
      </p:sp>
    </p:spTree>
    <p:extLst>
      <p:ext uri="{BB962C8B-B14F-4D97-AF65-F5344CB8AC3E}">
        <p14:creationId xmlns:p14="http://schemas.microsoft.com/office/powerpoint/2010/main" val="555809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E464A8-1536-47AB-B914-8199CEC25E2C}" type="slidenum">
              <a:rPr lang="en-US" smtClean="0"/>
              <a:t>2</a:t>
            </a:fld>
            <a:endParaRPr lang="en-US"/>
          </a:p>
        </p:txBody>
      </p:sp>
    </p:spTree>
    <p:extLst>
      <p:ext uri="{BB962C8B-B14F-4D97-AF65-F5344CB8AC3E}">
        <p14:creationId xmlns:p14="http://schemas.microsoft.com/office/powerpoint/2010/main" val="369608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Charities Services refused to distribute or </a:t>
            </a:r>
            <a:r>
              <a:rPr lang="en-US" dirty="0" err="1"/>
              <a:t>publicise</a:t>
            </a:r>
            <a:r>
              <a:rPr lang="en-US" dirty="0"/>
              <a:t> the link to our online survey</a:t>
            </a:r>
          </a:p>
          <a:p>
            <a:endParaRPr lang="en-US" dirty="0"/>
          </a:p>
          <a:p>
            <a:r>
              <a:rPr lang="en-US" dirty="0"/>
              <a:t>We were very pleased that distribution and publicity of the link to the survey through the newsletters and networks of several local and regional organisations, based on the goodwill of people in the sector, gleaned the 662 responses</a:t>
            </a:r>
          </a:p>
        </p:txBody>
      </p:sp>
      <p:sp>
        <p:nvSpPr>
          <p:cNvPr id="4" name="Slide Number Placeholder 3"/>
          <p:cNvSpPr>
            <a:spLocks noGrp="1"/>
          </p:cNvSpPr>
          <p:nvPr>
            <p:ph type="sldNum" sz="quarter" idx="5"/>
          </p:nvPr>
        </p:nvSpPr>
        <p:spPr/>
        <p:txBody>
          <a:bodyPr/>
          <a:lstStyle/>
          <a:p>
            <a:fld id="{13E464A8-1536-47AB-B914-8199CEC25E2C}" type="slidenum">
              <a:rPr lang="en-US" smtClean="0"/>
              <a:t>3</a:t>
            </a:fld>
            <a:endParaRPr lang="en-US"/>
          </a:p>
        </p:txBody>
      </p:sp>
    </p:spTree>
    <p:extLst>
      <p:ext uri="{BB962C8B-B14F-4D97-AF65-F5344CB8AC3E}">
        <p14:creationId xmlns:p14="http://schemas.microsoft.com/office/powerpoint/2010/main" val="92739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figures of course do not reflect the overall makeup of the charitable sector</a:t>
            </a:r>
          </a:p>
          <a:p>
            <a:endParaRPr lang="en-US" dirty="0"/>
          </a:p>
          <a:p>
            <a:r>
              <a:rPr lang="en-US" dirty="0"/>
              <a:t>It’s well-recognized that national networks generally link larger organisations – those that have the energy to even think about national issues</a:t>
            </a:r>
          </a:p>
          <a:p>
            <a:endParaRPr lang="en-US" dirty="0"/>
          </a:p>
          <a:p>
            <a:r>
              <a:rPr lang="en-US" dirty="0"/>
              <a:t>Smaller local organisations are of course much harder to reach and less likely to have someone available to complete a survey</a:t>
            </a:r>
          </a:p>
        </p:txBody>
      </p:sp>
      <p:sp>
        <p:nvSpPr>
          <p:cNvPr id="4" name="Slide Number Placeholder 3"/>
          <p:cNvSpPr>
            <a:spLocks noGrp="1"/>
          </p:cNvSpPr>
          <p:nvPr>
            <p:ph type="sldNum" sz="quarter" idx="5"/>
          </p:nvPr>
        </p:nvSpPr>
        <p:spPr/>
        <p:txBody>
          <a:bodyPr/>
          <a:lstStyle/>
          <a:p>
            <a:fld id="{13E464A8-1536-47AB-B914-8199CEC25E2C}" type="slidenum">
              <a:rPr lang="en-US" smtClean="0"/>
              <a:t>4</a:t>
            </a:fld>
            <a:endParaRPr lang="en-US"/>
          </a:p>
        </p:txBody>
      </p:sp>
    </p:spTree>
    <p:extLst>
      <p:ext uri="{BB962C8B-B14F-4D97-AF65-F5344CB8AC3E}">
        <p14:creationId xmlns:p14="http://schemas.microsoft.com/office/powerpoint/2010/main" val="83604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Something Sue and I have seen around the country is that when the current regime is working for you, and you have the skills, time and energy to be fully compliant, everything seems fine</a:t>
            </a:r>
          </a:p>
          <a:p>
            <a:endParaRPr lang="en-US" dirty="0"/>
          </a:p>
          <a:p>
            <a:r>
              <a:rPr lang="en-US" dirty="0"/>
              <a:t>That is more likely to be the case for larger organisations, who as we’ve seen are the predominant respondents to our survey. For Tiers 3 and 4, that is rather less likely.</a:t>
            </a:r>
          </a:p>
          <a:p>
            <a:endParaRPr lang="en-US" dirty="0"/>
          </a:p>
          <a:p>
            <a:r>
              <a:rPr lang="en-US" dirty="0"/>
              <a:t>Note that all the quotes in these slides are from respondents and are selected by Strategic Grants as our independent survey analysts – not by me or Sue.</a:t>
            </a:r>
          </a:p>
        </p:txBody>
      </p:sp>
      <p:sp>
        <p:nvSpPr>
          <p:cNvPr id="4" name="Slide Number Placeholder 3"/>
          <p:cNvSpPr>
            <a:spLocks noGrp="1"/>
          </p:cNvSpPr>
          <p:nvPr>
            <p:ph type="sldNum" sz="quarter" idx="5"/>
          </p:nvPr>
        </p:nvSpPr>
        <p:spPr/>
        <p:txBody>
          <a:bodyPr/>
          <a:lstStyle/>
          <a:p>
            <a:fld id="{13E464A8-1536-47AB-B914-8199CEC25E2C}" type="slidenum">
              <a:rPr lang="en-US" smtClean="0"/>
              <a:t>5</a:t>
            </a:fld>
            <a:endParaRPr lang="en-US"/>
          </a:p>
        </p:txBody>
      </p:sp>
    </p:spTree>
    <p:extLst>
      <p:ext uri="{BB962C8B-B14F-4D97-AF65-F5344CB8AC3E}">
        <p14:creationId xmlns:p14="http://schemas.microsoft.com/office/powerpoint/2010/main" val="652733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interesting perspectives arose in the comments on the existing purposes.</a:t>
            </a:r>
          </a:p>
          <a:p>
            <a:endParaRPr lang="en-US" dirty="0"/>
          </a:p>
          <a:p>
            <a:r>
              <a:rPr lang="en-US" dirty="0"/>
              <a:t>This one is a good example – it encapsulates several key themes that were raised, and identifies a risk that is not widely acknowledged.</a:t>
            </a:r>
          </a:p>
        </p:txBody>
      </p:sp>
      <p:sp>
        <p:nvSpPr>
          <p:cNvPr id="4" name="Slide Number Placeholder 3"/>
          <p:cNvSpPr>
            <a:spLocks noGrp="1"/>
          </p:cNvSpPr>
          <p:nvPr>
            <p:ph type="sldNum" sz="quarter" idx="5"/>
          </p:nvPr>
        </p:nvSpPr>
        <p:spPr/>
        <p:txBody>
          <a:bodyPr/>
          <a:lstStyle/>
          <a:p>
            <a:fld id="{13E464A8-1536-47AB-B914-8199CEC25E2C}" type="slidenum">
              <a:rPr lang="en-US" smtClean="0"/>
              <a:t>6</a:t>
            </a:fld>
            <a:endParaRPr lang="en-US"/>
          </a:p>
        </p:txBody>
      </p:sp>
    </p:spTree>
    <p:extLst>
      <p:ext uri="{BB962C8B-B14F-4D97-AF65-F5344CB8AC3E}">
        <p14:creationId xmlns:p14="http://schemas.microsoft.com/office/powerpoint/2010/main" val="331299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raises two issues in my mind;</a:t>
            </a:r>
          </a:p>
          <a:p>
            <a:endParaRPr lang="en-US" dirty="0"/>
          </a:p>
          <a:p>
            <a:pPr marL="228600" indent="-228600">
              <a:buAutoNum type="arabicParenR"/>
            </a:pPr>
            <a:r>
              <a:rPr lang="en-US" dirty="0"/>
              <a:t>It could be seen as a good thing that a small group with limited resources finds the initial hurdle of achieving registration too high – if it’s too hard at this stage, it will be harder still when it comes to the required reporting. </a:t>
            </a:r>
          </a:p>
          <a:p>
            <a:r>
              <a:rPr lang="en-US" dirty="0"/>
              <a:t>This begs the fundamental question of course, which is ignored in this Review of the Act: What are we trying to achieve with the regime?</a:t>
            </a:r>
          </a:p>
          <a:p>
            <a:r>
              <a:rPr lang="en-US" dirty="0"/>
              <a:t> - are we trying to support community groups to achieve their aspirations for their community, and achieve their potential?</a:t>
            </a:r>
          </a:p>
          <a:p>
            <a:r>
              <a:rPr lang="en-US" dirty="0"/>
              <a:t> - or are we trying to maintain an exclusivity of the “registered charity” status, thus </a:t>
            </a:r>
            <a:r>
              <a:rPr lang="en-US" dirty="0" err="1"/>
              <a:t>favouring</a:t>
            </a:r>
            <a:r>
              <a:rPr lang="en-US" dirty="0"/>
              <a:t> existing organisations and established community initiatives over new initiatives that would benefit currently disadvantaged communities?</a:t>
            </a:r>
          </a:p>
          <a:p>
            <a:endParaRPr lang="en-US" dirty="0"/>
          </a:p>
          <a:p>
            <a:r>
              <a:rPr lang="en-US" dirty="0"/>
              <a:t>2) Is it a deliberate policy to make it harder for new organisations to register?</a:t>
            </a:r>
          </a:p>
          <a:p>
            <a:r>
              <a:rPr lang="en-US" dirty="0"/>
              <a:t>A common perception in the sector, that Sue and I are hearing, is that it is deliberate, and it’s based on a political perception that there are too many charities.</a:t>
            </a:r>
          </a:p>
          <a:p>
            <a:r>
              <a:rPr lang="en-US" dirty="0"/>
              <a:t>That opens another whole can of worms that I don’t have time to discuss here, but the fact is, the perception exists and it is corrosive of the sector’s trust and confidence in the government agency.</a:t>
            </a:r>
          </a:p>
        </p:txBody>
      </p:sp>
      <p:sp>
        <p:nvSpPr>
          <p:cNvPr id="4" name="Slide Number Placeholder 3"/>
          <p:cNvSpPr>
            <a:spLocks noGrp="1"/>
          </p:cNvSpPr>
          <p:nvPr>
            <p:ph type="sldNum" sz="quarter" idx="5"/>
          </p:nvPr>
        </p:nvSpPr>
        <p:spPr/>
        <p:txBody>
          <a:bodyPr/>
          <a:lstStyle/>
          <a:p>
            <a:fld id="{13E464A8-1536-47AB-B914-8199CEC25E2C}" type="slidenum">
              <a:rPr lang="en-US" smtClean="0"/>
              <a:t>7</a:t>
            </a:fld>
            <a:endParaRPr lang="en-US"/>
          </a:p>
        </p:txBody>
      </p:sp>
    </p:spTree>
    <p:extLst>
      <p:ext uri="{BB962C8B-B14F-4D97-AF65-F5344CB8AC3E}">
        <p14:creationId xmlns:p14="http://schemas.microsoft.com/office/powerpoint/2010/main" val="812183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 1</a:t>
            </a:r>
            <a:r>
              <a:rPr lang="en-US" baseline="30000" dirty="0"/>
              <a:t>st</a:t>
            </a:r>
            <a:r>
              <a:rPr lang="en-US" dirty="0"/>
              <a:t> bullet point:</a:t>
            </a:r>
          </a:p>
          <a:p>
            <a:r>
              <a:rPr lang="en-US" dirty="0"/>
              <a:t>From a sector perspective this was the intent of the public trust and confidence provision in the Act: For the monitoring agency to use the data it was gathering to proactively (and where necessary publicly) respond to ill-founded criticisms of the sector that occur, whether in media, in parliament, or elsewhere.</a:t>
            </a:r>
          </a:p>
        </p:txBody>
      </p:sp>
      <p:sp>
        <p:nvSpPr>
          <p:cNvPr id="4" name="Slide Number Placeholder 3"/>
          <p:cNvSpPr>
            <a:spLocks noGrp="1"/>
          </p:cNvSpPr>
          <p:nvPr>
            <p:ph type="sldNum" sz="quarter" idx="5"/>
          </p:nvPr>
        </p:nvSpPr>
        <p:spPr/>
        <p:txBody>
          <a:bodyPr/>
          <a:lstStyle/>
          <a:p>
            <a:fld id="{13E464A8-1536-47AB-B914-8199CEC25E2C}" type="slidenum">
              <a:rPr lang="en-US" smtClean="0"/>
              <a:t>8</a:t>
            </a:fld>
            <a:endParaRPr lang="en-US"/>
          </a:p>
        </p:txBody>
      </p:sp>
    </p:spTree>
    <p:extLst>
      <p:ext uri="{BB962C8B-B14F-4D97-AF65-F5344CB8AC3E}">
        <p14:creationId xmlns:p14="http://schemas.microsoft.com/office/powerpoint/2010/main" val="237004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58% want the government agency monitoring registered charities to be either an ACE or and ICE, compared to 30% who prefer the existing arrangements (Bearing in mind the sample is not representative of the sector as a whole)</a:t>
            </a:r>
          </a:p>
          <a:p>
            <a:endParaRPr lang="en-US" dirty="0"/>
          </a:p>
          <a:p>
            <a:r>
              <a:rPr lang="en-US" dirty="0"/>
              <a:t>Interesting to compare this with the results of the major national consultation that was done before the Charities Act came to parliament in 2004.</a:t>
            </a:r>
          </a:p>
          <a:p>
            <a:endParaRPr lang="en-US" dirty="0"/>
          </a:p>
          <a:p>
            <a:r>
              <a:rPr lang="en-US" dirty="0"/>
              <a:t>See the next slide - </a:t>
            </a:r>
          </a:p>
        </p:txBody>
      </p:sp>
      <p:sp>
        <p:nvSpPr>
          <p:cNvPr id="4" name="Slide Number Placeholder 3"/>
          <p:cNvSpPr>
            <a:spLocks noGrp="1"/>
          </p:cNvSpPr>
          <p:nvPr>
            <p:ph type="sldNum" sz="quarter" idx="5"/>
          </p:nvPr>
        </p:nvSpPr>
        <p:spPr/>
        <p:txBody>
          <a:bodyPr/>
          <a:lstStyle/>
          <a:p>
            <a:fld id="{13E464A8-1536-47AB-B914-8199CEC25E2C}" type="slidenum">
              <a:rPr lang="en-US" smtClean="0"/>
              <a:t>9</a:t>
            </a:fld>
            <a:endParaRPr lang="en-US"/>
          </a:p>
        </p:txBody>
      </p:sp>
    </p:spTree>
    <p:extLst>
      <p:ext uri="{BB962C8B-B14F-4D97-AF65-F5344CB8AC3E}">
        <p14:creationId xmlns:p14="http://schemas.microsoft.com/office/powerpoint/2010/main" val="236390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3BD9-C3AD-47E9-B42C-65BE3F36D5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8BB48F-E191-41D4-BFB8-50DCD5F51F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04C4C3-DFDE-44BD-8228-546C4FFC2A7C}"/>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DA9759A3-DFBF-49E1-9F5E-E9CDA57D2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C7E0E-CB2C-4851-999A-588A96E888C4}"/>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281562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F02C9-9901-4082-B6A4-3892C49BA8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836F4E-4857-4CD6-9336-BE745BA8B8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F0F4FE-2083-47C3-AFD9-89F309A64A73}"/>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F20B23B8-0AB1-4AB8-8602-561B2DF87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7A23C2-7B46-428F-BCB7-E093AEC15B43}"/>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872467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13A591-6EB9-481D-9DB9-B23CD78877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6E7E87-FFD7-4834-BF2B-9C4CAF2E64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AFFA6-855B-4D4D-9A55-52413DF490D4}"/>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C750BE9E-11D8-42BE-9E39-C791EDDE7F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0827E-6C4F-41CE-B61F-EBE232E8CDC5}"/>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95399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E9C9-79D3-46CC-84E0-9AA16E1CFC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515B6-9EB6-4628-898B-32F1F645E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AC4CC-781C-4C93-AF15-AA5EE8233AE2}"/>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A2531A79-DE19-40BA-BC23-2DACA13A29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CF44F-B288-48BC-ADFB-52EF6E326247}"/>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336778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F6D3E-97D9-43B8-8858-FB7B1F949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F1191B-9F08-43AB-8F23-E0BF136880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4DEE7A-4930-421D-B430-142CC2035307}"/>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F872F937-F94F-4B41-8B6E-504FF06A1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6A4598-9288-4819-938F-091D8A882817}"/>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203277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BB727-DB1E-42DA-83FC-A7D9D4E078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3C90F-665F-4BDB-8BA7-AFF1E37885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3943E8-A4E1-40C6-9149-65EEA68A66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2CA818-9C6D-4381-984C-88C0B5F74905}"/>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6" name="Footer Placeholder 5">
            <a:extLst>
              <a:ext uri="{FF2B5EF4-FFF2-40B4-BE49-F238E27FC236}">
                <a16:creationId xmlns:a16="http://schemas.microsoft.com/office/drawing/2014/main" id="{4DDAAF1E-398B-4EBC-9F14-2E6214E2B6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6F055-3065-4281-BA02-16E514149FA4}"/>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186595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B65E2-6638-4DDB-8B6A-2A5CDD6013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E1FD28-0CB7-440E-93BB-EC474B4FDA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EE89A7-9D41-42F6-9D8F-682CBB216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1D411A-3C85-4434-A6A6-8C7D9209E6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2B7337-FD5C-4589-8BAB-F69178A1A6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452C64-D21B-4C23-874A-C2CDDA2EEE3B}"/>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8" name="Footer Placeholder 7">
            <a:extLst>
              <a:ext uri="{FF2B5EF4-FFF2-40B4-BE49-F238E27FC236}">
                <a16:creationId xmlns:a16="http://schemas.microsoft.com/office/drawing/2014/main" id="{01B85C96-AECE-4D11-9F52-D2EE941418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B30767-D61F-45D6-93CB-2097E4850620}"/>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244257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61426-E90A-408F-AFAE-89183CE132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355F2E-30C2-4C0C-9483-E9D6DEC61999}"/>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4" name="Footer Placeholder 3">
            <a:extLst>
              <a:ext uri="{FF2B5EF4-FFF2-40B4-BE49-F238E27FC236}">
                <a16:creationId xmlns:a16="http://schemas.microsoft.com/office/drawing/2014/main" id="{C8C4C933-253D-4F66-A147-9A85401A12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EDBE77-7C07-4FA9-A522-F9C2EEB03FB2}"/>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316701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D7C76-BC66-462B-AC2F-5CC610443779}"/>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3" name="Footer Placeholder 2">
            <a:extLst>
              <a:ext uri="{FF2B5EF4-FFF2-40B4-BE49-F238E27FC236}">
                <a16:creationId xmlns:a16="http://schemas.microsoft.com/office/drawing/2014/main" id="{102A42F2-F979-4D72-B20F-05EBB4B6A8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BADEE-90AE-44F4-8E0A-F6DD528BB977}"/>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563902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62AAB-A405-469A-81CA-F2DFD2D0C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A15A9E-B770-40B2-B90E-03D12D162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5CA82C-80A0-4C5D-80B9-3304BB710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47D038-54F5-43D8-89FB-F8AAD7B0F925}"/>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6" name="Footer Placeholder 5">
            <a:extLst>
              <a:ext uri="{FF2B5EF4-FFF2-40B4-BE49-F238E27FC236}">
                <a16:creationId xmlns:a16="http://schemas.microsoft.com/office/drawing/2014/main" id="{A21BC063-9FAE-4F47-B1F5-2D44200968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97DA80-F297-45F5-93FA-F97493ED00CB}"/>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1047472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47846-60C9-4B94-951B-F2D04F5E6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BDF8A7-1B20-4081-B2C8-DBF554F9E8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E25224-FF83-4129-B35D-BB077C3B95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1776C5-3E86-4D5F-8689-D9E738A4405D}"/>
              </a:ext>
            </a:extLst>
          </p:cNvPr>
          <p:cNvSpPr>
            <a:spLocks noGrp="1"/>
          </p:cNvSpPr>
          <p:nvPr>
            <p:ph type="dt" sz="half" idx="10"/>
          </p:nvPr>
        </p:nvSpPr>
        <p:spPr/>
        <p:txBody>
          <a:bodyPr/>
          <a:lstStyle/>
          <a:p>
            <a:fld id="{57718634-91ED-4CBC-9601-02F52B194FE4}" type="datetimeFigureOut">
              <a:rPr lang="en-US" smtClean="0"/>
              <a:t>4/16/2019</a:t>
            </a:fld>
            <a:endParaRPr lang="en-US"/>
          </a:p>
        </p:txBody>
      </p:sp>
      <p:sp>
        <p:nvSpPr>
          <p:cNvPr id="6" name="Footer Placeholder 5">
            <a:extLst>
              <a:ext uri="{FF2B5EF4-FFF2-40B4-BE49-F238E27FC236}">
                <a16:creationId xmlns:a16="http://schemas.microsoft.com/office/drawing/2014/main" id="{BCCB2584-8B41-4F2D-9C2A-282783209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AF1299-762F-45DB-8720-A65E0070B9CB}"/>
              </a:ext>
            </a:extLst>
          </p:cNvPr>
          <p:cNvSpPr>
            <a:spLocks noGrp="1"/>
          </p:cNvSpPr>
          <p:nvPr>
            <p:ph type="sldNum" sz="quarter" idx="12"/>
          </p:nvPr>
        </p:nvSpPr>
        <p:spPr/>
        <p:txBody>
          <a:bodyPr/>
          <a:lstStyle/>
          <a:p>
            <a:fld id="{D675532D-6BBB-4D4D-B52E-82E9A0122A12}" type="slidenum">
              <a:rPr lang="en-US" smtClean="0"/>
              <a:t>‹#›</a:t>
            </a:fld>
            <a:endParaRPr lang="en-US"/>
          </a:p>
        </p:txBody>
      </p:sp>
    </p:spTree>
    <p:extLst>
      <p:ext uri="{BB962C8B-B14F-4D97-AF65-F5344CB8AC3E}">
        <p14:creationId xmlns:p14="http://schemas.microsoft.com/office/powerpoint/2010/main" val="2653273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F6AF36-224A-4742-92D4-450450197E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853638-F25D-4C10-95BB-5880BF0453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F764E-2E05-484A-A2D4-4111F101A7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18634-91ED-4CBC-9601-02F52B194FE4}" type="datetimeFigureOut">
              <a:rPr lang="en-US" smtClean="0"/>
              <a:t>4/16/2019</a:t>
            </a:fld>
            <a:endParaRPr lang="en-US"/>
          </a:p>
        </p:txBody>
      </p:sp>
      <p:sp>
        <p:nvSpPr>
          <p:cNvPr id="5" name="Footer Placeholder 4">
            <a:extLst>
              <a:ext uri="{FF2B5EF4-FFF2-40B4-BE49-F238E27FC236}">
                <a16:creationId xmlns:a16="http://schemas.microsoft.com/office/drawing/2014/main" id="{238A04F0-4F54-4651-B308-97649B4F55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72D6AA-B78F-4897-BD92-547C19523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75532D-6BBB-4D4D-B52E-82E9A0122A12}" type="slidenum">
              <a:rPr lang="en-US" smtClean="0"/>
              <a:t>‹#›</a:t>
            </a:fld>
            <a:endParaRPr lang="en-US"/>
          </a:p>
        </p:txBody>
      </p:sp>
    </p:spTree>
    <p:extLst>
      <p:ext uri="{BB962C8B-B14F-4D97-AF65-F5344CB8AC3E}">
        <p14:creationId xmlns:p14="http://schemas.microsoft.com/office/powerpoint/2010/main" val="3002639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D95D-F839-47F1-8C03-CE7F962E858E}"/>
              </a:ext>
            </a:extLst>
          </p:cNvPr>
          <p:cNvSpPr>
            <a:spLocks noGrp="1"/>
          </p:cNvSpPr>
          <p:nvPr>
            <p:ph type="title"/>
          </p:nvPr>
        </p:nvSpPr>
        <p:spPr>
          <a:xfrm>
            <a:off x="838200" y="597455"/>
            <a:ext cx="10515600" cy="1747539"/>
          </a:xfrm>
        </p:spPr>
        <p:txBody>
          <a:bodyPr>
            <a:normAutofit/>
          </a:bodyPr>
          <a:lstStyle/>
          <a:p>
            <a:r>
              <a:rPr lang="en-NZ" sz="5400" b="1" dirty="0">
                <a:latin typeface="+mn-lt"/>
                <a:ea typeface="+mn-ea"/>
                <a:cs typeface="+mn-cs"/>
              </a:rPr>
              <a:t>Survey Report</a:t>
            </a:r>
            <a:endParaRPr lang="en-US" sz="5400" b="1" dirty="0">
              <a:latin typeface="+mn-lt"/>
              <a:ea typeface="+mn-ea"/>
              <a:cs typeface="+mn-cs"/>
            </a:endParaRPr>
          </a:p>
        </p:txBody>
      </p:sp>
      <p:sp>
        <p:nvSpPr>
          <p:cNvPr id="3" name="Rectangle 2">
            <a:extLst>
              <a:ext uri="{FF2B5EF4-FFF2-40B4-BE49-F238E27FC236}">
                <a16:creationId xmlns:a16="http://schemas.microsoft.com/office/drawing/2014/main" id="{7EA10C33-92F8-4B7A-AC2E-93EC7C28F663}"/>
              </a:ext>
            </a:extLst>
          </p:cNvPr>
          <p:cNvSpPr/>
          <p:nvPr/>
        </p:nvSpPr>
        <p:spPr>
          <a:xfrm>
            <a:off x="838200" y="2598004"/>
            <a:ext cx="10515600" cy="4093428"/>
          </a:xfrm>
          <a:prstGeom prst="rect">
            <a:avLst/>
          </a:prstGeom>
        </p:spPr>
        <p:txBody>
          <a:bodyPr wrap="square">
            <a:spAutoFit/>
          </a:bodyPr>
          <a:lstStyle/>
          <a:p>
            <a:r>
              <a:rPr lang="en-NZ" sz="4800" b="1" dirty="0"/>
              <a:t>Independent Community Consultation </a:t>
            </a:r>
            <a:br>
              <a:rPr lang="en-NZ" sz="4800" b="1" dirty="0"/>
            </a:br>
            <a:r>
              <a:rPr lang="en-NZ" sz="2400" b="1" dirty="0"/>
              <a:t> </a:t>
            </a:r>
            <a:br>
              <a:rPr lang="en-NZ" sz="4800" b="1" dirty="0"/>
            </a:br>
            <a:r>
              <a:rPr lang="en-NZ" sz="4800" b="1" dirty="0"/>
              <a:t>to inform the </a:t>
            </a:r>
          </a:p>
          <a:p>
            <a:r>
              <a:rPr lang="en-NZ" sz="2400" b="1" dirty="0"/>
              <a:t> </a:t>
            </a:r>
            <a:br>
              <a:rPr lang="en-NZ" sz="4800" b="1" dirty="0"/>
            </a:br>
            <a:r>
              <a:rPr lang="en-NZ" sz="4800" b="1" dirty="0"/>
              <a:t>Review Of The Charities Act (2005)</a:t>
            </a:r>
            <a:br>
              <a:rPr lang="en-NZ" sz="2000" b="1" dirty="0"/>
            </a:br>
            <a:r>
              <a:rPr lang="en-NZ" sz="2000" b="1" dirty="0"/>
              <a:t> </a:t>
            </a:r>
            <a:br>
              <a:rPr lang="en-NZ" sz="2000" b="1" dirty="0"/>
            </a:br>
            <a:r>
              <a:rPr lang="en-NZ" sz="4400" b="1" dirty="0"/>
              <a:t>Dave Henderson</a:t>
            </a:r>
            <a:endParaRPr lang="en-US" sz="4400" b="1" dirty="0"/>
          </a:p>
        </p:txBody>
      </p:sp>
    </p:spTree>
    <p:extLst>
      <p:ext uri="{BB962C8B-B14F-4D97-AF65-F5344CB8AC3E}">
        <p14:creationId xmlns:p14="http://schemas.microsoft.com/office/powerpoint/2010/main" val="557396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B44A-8D2B-42FB-BF35-E9F836C8E5B1}"/>
              </a:ext>
            </a:extLst>
          </p:cNvPr>
          <p:cNvSpPr>
            <a:spLocks noGrp="1"/>
          </p:cNvSpPr>
          <p:nvPr>
            <p:ph type="title"/>
          </p:nvPr>
        </p:nvSpPr>
        <p:spPr/>
        <p:txBody>
          <a:bodyPr/>
          <a:lstStyle/>
          <a:p>
            <a:r>
              <a:rPr lang="en-NZ" dirty="0">
                <a:solidFill>
                  <a:schemeClr val="accent6"/>
                </a:solidFill>
                <a:latin typeface="Verdana" panose="020B0604030504040204" pitchFamily="34" charset="0"/>
                <a:ea typeface="Verdana" panose="020B0604030504040204" pitchFamily="34" charset="0"/>
                <a:cs typeface="Verdana" panose="020B0604030504040204" pitchFamily="34" charset="0"/>
              </a:rPr>
              <a:t>Structure – agency classification</a:t>
            </a:r>
            <a:endParaRPr lang="en-US" dirty="0"/>
          </a:p>
        </p:txBody>
      </p:sp>
      <p:sp>
        <p:nvSpPr>
          <p:cNvPr id="3" name="Content Placeholder 2">
            <a:extLst>
              <a:ext uri="{FF2B5EF4-FFF2-40B4-BE49-F238E27FC236}">
                <a16:creationId xmlns:a16="http://schemas.microsoft.com/office/drawing/2014/main" id="{5B0A66A7-5594-4B37-9A89-5451AD228B3A}"/>
              </a:ext>
            </a:extLst>
          </p:cNvPr>
          <p:cNvSpPr>
            <a:spLocks noGrp="1"/>
          </p:cNvSpPr>
          <p:nvPr>
            <p:ph idx="1"/>
          </p:nvPr>
        </p:nvSpPr>
        <p:spPr>
          <a:xfrm>
            <a:off x="838200" y="1488558"/>
            <a:ext cx="10515600" cy="4688405"/>
          </a:xfrm>
        </p:spPr>
        <p:txBody>
          <a:bodyPr/>
          <a:lstStyle/>
          <a:p>
            <a:pPr marL="0" lvl="1" indent="0">
              <a:spcBef>
                <a:spcPts val="1800"/>
              </a:spcBef>
              <a:buNone/>
            </a:pPr>
            <a:r>
              <a:rPr lang="en-NZ" sz="2800" dirty="0">
                <a:latin typeface="Verdana" panose="020B0604030504040204" pitchFamily="34" charset="0"/>
                <a:ea typeface="Verdana" panose="020B0604030504040204" pitchFamily="34" charset="0"/>
                <a:cs typeface="Verdana" panose="020B0604030504040204" pitchFamily="34" charset="0"/>
              </a:rPr>
              <a:t>Working Party on Registration and Monitoring of Charities 2002, p9:</a:t>
            </a:r>
          </a:p>
          <a:p>
            <a:pPr marL="357188" lvl="1" indent="0">
              <a:spcBef>
                <a:spcPts val="1800"/>
              </a:spcBef>
              <a:buNone/>
            </a:pPr>
            <a:r>
              <a:rPr lang="en-NZ" sz="2800" dirty="0">
                <a:latin typeface="Verdana" panose="020B0604030504040204" pitchFamily="34" charset="0"/>
                <a:ea typeface="Verdana" panose="020B0604030504040204" pitchFamily="34" charset="0"/>
                <a:cs typeface="Verdana" panose="020B0604030504040204" pitchFamily="34" charset="0"/>
              </a:rPr>
              <a:t>“It is our strong view that a </a:t>
            </a:r>
            <a:r>
              <a:rPr lang="en-NZ" sz="2800" b="1" dirty="0">
                <a:latin typeface="Verdana" panose="020B0604030504040204" pitchFamily="34" charset="0"/>
                <a:ea typeface="Verdana" panose="020B0604030504040204" pitchFamily="34" charset="0"/>
                <a:cs typeface="Verdana" panose="020B0604030504040204" pitchFamily="34" charset="0"/>
              </a:rPr>
              <a:t>Charities Commission </a:t>
            </a:r>
            <a:r>
              <a:rPr lang="en-NZ" sz="2800" dirty="0">
                <a:latin typeface="Verdana" panose="020B0604030504040204" pitchFamily="34" charset="0"/>
                <a:ea typeface="Verdana" panose="020B0604030504040204" pitchFamily="34" charset="0"/>
                <a:cs typeface="Verdana" panose="020B0604030504040204" pitchFamily="34" charset="0"/>
              </a:rPr>
              <a:t>would be most acceptable to the charitable sector. This is important as it would mean the </a:t>
            </a:r>
            <a:r>
              <a:rPr lang="en-NZ" sz="2800" b="1" dirty="0">
                <a:latin typeface="Verdana" panose="020B0604030504040204" pitchFamily="34" charset="0"/>
                <a:ea typeface="Verdana" panose="020B0604030504040204" pitchFamily="34" charset="0"/>
                <a:cs typeface="Verdana" panose="020B0604030504040204" pitchFamily="34" charset="0"/>
              </a:rPr>
              <a:t>costs of monitoring and enforcement </a:t>
            </a:r>
            <a:r>
              <a:rPr lang="en-NZ" sz="2800" dirty="0">
                <a:latin typeface="Verdana" panose="020B0604030504040204" pitchFamily="34" charset="0"/>
                <a:ea typeface="Verdana" panose="020B0604030504040204" pitchFamily="34" charset="0"/>
                <a:cs typeface="Verdana" panose="020B0604030504040204" pitchFamily="34" charset="0"/>
              </a:rPr>
              <a:t>are likely to be less if the sector supports and has </a:t>
            </a:r>
            <a:r>
              <a:rPr lang="en-NZ" sz="2800" b="1" dirty="0">
                <a:latin typeface="Verdana" panose="020B0604030504040204" pitchFamily="34" charset="0"/>
                <a:ea typeface="Verdana" panose="020B0604030504040204" pitchFamily="34" charset="0"/>
                <a:cs typeface="Verdana" panose="020B0604030504040204" pitchFamily="34" charset="0"/>
              </a:rPr>
              <a:t>confidence </a:t>
            </a:r>
            <a:r>
              <a:rPr lang="en-NZ" sz="2800" dirty="0">
                <a:latin typeface="Verdana" panose="020B0604030504040204" pitchFamily="34" charset="0"/>
                <a:ea typeface="Verdana" panose="020B0604030504040204" pitchFamily="34" charset="0"/>
                <a:cs typeface="Verdana" panose="020B0604030504040204" pitchFamily="34" charset="0"/>
              </a:rPr>
              <a:t>in the organisation. </a:t>
            </a:r>
          </a:p>
          <a:p>
            <a:pPr marL="357188" lvl="1" indent="0">
              <a:spcBef>
                <a:spcPts val="1800"/>
              </a:spcBef>
              <a:buNone/>
            </a:pPr>
            <a:r>
              <a:rPr lang="en-NZ" sz="2800" dirty="0">
                <a:latin typeface="Verdana" panose="020B0604030504040204" pitchFamily="34" charset="0"/>
                <a:ea typeface="Verdana" panose="020B0604030504040204" pitchFamily="34" charset="0"/>
                <a:cs typeface="Verdana" panose="020B0604030504040204" pitchFamily="34" charset="0"/>
              </a:rPr>
              <a:t>Any lesser alternative would fail to adequately recognise the </a:t>
            </a:r>
            <a:r>
              <a:rPr lang="en-NZ" sz="2800" b="1" dirty="0">
                <a:latin typeface="Verdana" panose="020B0604030504040204" pitchFamily="34" charset="0"/>
                <a:ea typeface="Verdana" panose="020B0604030504040204" pitchFamily="34" charset="0"/>
                <a:cs typeface="Verdana" panose="020B0604030504040204" pitchFamily="34" charset="0"/>
              </a:rPr>
              <a:t>importance and independence </a:t>
            </a:r>
            <a:r>
              <a:rPr lang="en-NZ" sz="2800" dirty="0">
                <a:latin typeface="Verdana" panose="020B0604030504040204" pitchFamily="34" charset="0"/>
                <a:ea typeface="Verdana" panose="020B0604030504040204" pitchFamily="34" charset="0"/>
                <a:cs typeface="Verdana" panose="020B0604030504040204" pitchFamily="34" charset="0"/>
              </a:rPr>
              <a:t>of the charitable sector.” </a:t>
            </a:r>
          </a:p>
          <a:p>
            <a:endParaRPr lang="en-US" dirty="0"/>
          </a:p>
        </p:txBody>
      </p:sp>
    </p:spTree>
    <p:extLst>
      <p:ext uri="{BB962C8B-B14F-4D97-AF65-F5344CB8AC3E}">
        <p14:creationId xmlns:p14="http://schemas.microsoft.com/office/powerpoint/2010/main" val="349530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AFF5F-B3B8-4AC1-B398-5FAF2C3A1C86}"/>
              </a:ext>
            </a:extLst>
          </p:cNvPr>
          <p:cNvSpPr>
            <a:spLocks noGrp="1"/>
          </p:cNvSpPr>
          <p:nvPr>
            <p:ph type="title"/>
          </p:nvPr>
        </p:nvSpPr>
        <p:spPr/>
        <p:txBody>
          <a:bodyPr/>
          <a:lstStyle/>
          <a:p>
            <a:r>
              <a:rPr lang="en-US" dirty="0">
                <a:latin typeface="+mn-lt"/>
              </a:rPr>
              <a:t>Appeal Processes and Decisions</a:t>
            </a:r>
          </a:p>
        </p:txBody>
      </p:sp>
      <p:sp>
        <p:nvSpPr>
          <p:cNvPr id="3" name="Content Placeholder 2">
            <a:extLst>
              <a:ext uri="{FF2B5EF4-FFF2-40B4-BE49-F238E27FC236}">
                <a16:creationId xmlns:a16="http://schemas.microsoft.com/office/drawing/2014/main" id="{E95184F5-9468-4B01-9961-8E5E131EF08C}"/>
              </a:ext>
            </a:extLst>
          </p:cNvPr>
          <p:cNvSpPr>
            <a:spLocks noGrp="1"/>
          </p:cNvSpPr>
          <p:nvPr>
            <p:ph idx="1"/>
          </p:nvPr>
        </p:nvSpPr>
        <p:spPr>
          <a:xfrm>
            <a:off x="838200" y="1533832"/>
            <a:ext cx="10515600" cy="4643131"/>
          </a:xfrm>
        </p:spPr>
        <p:txBody>
          <a:bodyPr/>
          <a:lstStyle/>
          <a:p>
            <a:r>
              <a:rPr lang="en-US" dirty="0"/>
              <a:t>285 respondents: </a:t>
            </a:r>
          </a:p>
          <a:p>
            <a:r>
              <a:rPr lang="en-US" dirty="0"/>
              <a:t>83% supported an independent specialist Charities Tribunal</a:t>
            </a:r>
          </a:p>
          <a:p>
            <a:r>
              <a:rPr lang="en-US" dirty="0"/>
              <a:t>When asked to explain the things that are fair or unfair, concerns  raised re mechanisms, the process, timing, bias, and costs:</a:t>
            </a:r>
          </a:p>
          <a:p>
            <a:r>
              <a:rPr lang="en-US" i="1" dirty="0"/>
              <a:t>“The limited time (to register an appeal) is ridiculous, the process is not feasible for many charities and is therefore unjust.”</a:t>
            </a:r>
          </a:p>
          <a:p>
            <a:r>
              <a:rPr lang="en-US" i="1" dirty="0"/>
              <a:t>“It seems there is political bias in some of the CRB’s actions!!”</a:t>
            </a:r>
          </a:p>
          <a:p>
            <a:r>
              <a:rPr lang="en-US" i="1" dirty="0"/>
              <a:t>“An appeals process should allow for an external board to reconsider what charities services has decided. An appeal should require a different set of people.”</a:t>
            </a:r>
          </a:p>
          <a:p>
            <a:endParaRPr lang="en-US" dirty="0"/>
          </a:p>
        </p:txBody>
      </p:sp>
    </p:spTree>
    <p:extLst>
      <p:ext uri="{BB962C8B-B14F-4D97-AF65-F5344CB8AC3E}">
        <p14:creationId xmlns:p14="http://schemas.microsoft.com/office/powerpoint/2010/main" val="2747075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AE38-8362-45F6-84FE-69702A56F229}"/>
              </a:ext>
            </a:extLst>
          </p:cNvPr>
          <p:cNvSpPr>
            <a:spLocks noGrp="1"/>
          </p:cNvSpPr>
          <p:nvPr>
            <p:ph type="title"/>
          </p:nvPr>
        </p:nvSpPr>
        <p:spPr/>
        <p:txBody>
          <a:bodyPr/>
          <a:lstStyle/>
          <a:p>
            <a:r>
              <a:rPr lang="en-US" dirty="0">
                <a:latin typeface="+mn-lt"/>
              </a:rPr>
              <a:t>Deregistration and Refusals</a:t>
            </a:r>
          </a:p>
        </p:txBody>
      </p:sp>
      <p:sp>
        <p:nvSpPr>
          <p:cNvPr id="3" name="Content Placeholder 2">
            <a:extLst>
              <a:ext uri="{FF2B5EF4-FFF2-40B4-BE49-F238E27FC236}">
                <a16:creationId xmlns:a16="http://schemas.microsoft.com/office/drawing/2014/main" id="{4B12027C-A8D8-488E-AC55-735B37BA950A}"/>
              </a:ext>
            </a:extLst>
          </p:cNvPr>
          <p:cNvSpPr>
            <a:spLocks noGrp="1"/>
          </p:cNvSpPr>
          <p:nvPr>
            <p:ph idx="1"/>
          </p:nvPr>
        </p:nvSpPr>
        <p:spPr/>
        <p:txBody>
          <a:bodyPr>
            <a:normAutofit/>
          </a:bodyPr>
          <a:lstStyle/>
          <a:p>
            <a:pPr marL="0" indent="0">
              <a:buNone/>
            </a:pPr>
            <a:r>
              <a:rPr lang="en-US" b="1" dirty="0"/>
              <a:t>Deregistration reasons:</a:t>
            </a:r>
          </a:p>
          <a:p>
            <a:pPr lvl="1"/>
            <a:r>
              <a:rPr lang="en-US" sz="2800" i="1" dirty="0"/>
              <a:t>“lack of advantage for our organisation in being registered”</a:t>
            </a:r>
          </a:p>
          <a:p>
            <a:pPr lvl="1"/>
            <a:r>
              <a:rPr lang="en-US" sz="2800" i="1" dirty="0"/>
              <a:t>“failure to file our annual return”</a:t>
            </a:r>
          </a:p>
          <a:p>
            <a:r>
              <a:rPr lang="en-US" b="1" dirty="0"/>
              <a:t>52% of respondents support interim sanctions </a:t>
            </a:r>
            <a:r>
              <a:rPr lang="en-US" dirty="0"/>
              <a:t>as an alternative to deregistration;</a:t>
            </a:r>
          </a:p>
          <a:p>
            <a:pPr lvl="1"/>
            <a:r>
              <a:rPr lang="en-US" sz="2800" i="1" dirty="0"/>
              <a:t>“Suspension would be preferable, to ease re-registration”</a:t>
            </a:r>
          </a:p>
          <a:p>
            <a:pPr marL="0" indent="0">
              <a:buNone/>
            </a:pPr>
            <a:r>
              <a:rPr lang="en-US" b="1" dirty="0"/>
              <a:t>Refusal reasons:</a:t>
            </a:r>
            <a:endParaRPr lang="en-US" dirty="0"/>
          </a:p>
          <a:p>
            <a:pPr lvl="1"/>
            <a:r>
              <a:rPr lang="en-US" sz="2800" i="1" dirty="0"/>
              <a:t>“Undertaking advocacy activities”</a:t>
            </a:r>
          </a:p>
          <a:p>
            <a:pPr lvl="1"/>
            <a:r>
              <a:rPr lang="en-US" sz="2800" i="1" dirty="0"/>
              <a:t>“Not meeting criteria as providing public benefit”</a:t>
            </a:r>
          </a:p>
        </p:txBody>
      </p:sp>
    </p:spTree>
    <p:extLst>
      <p:ext uri="{BB962C8B-B14F-4D97-AF65-F5344CB8AC3E}">
        <p14:creationId xmlns:p14="http://schemas.microsoft.com/office/powerpoint/2010/main" val="4208606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0C18E-5C44-4010-BB21-3C6AA5B39084}"/>
              </a:ext>
            </a:extLst>
          </p:cNvPr>
          <p:cNvSpPr>
            <a:spLocks noGrp="1"/>
          </p:cNvSpPr>
          <p:nvPr>
            <p:ph type="title"/>
          </p:nvPr>
        </p:nvSpPr>
        <p:spPr/>
        <p:txBody>
          <a:bodyPr/>
          <a:lstStyle/>
          <a:p>
            <a:r>
              <a:rPr lang="en-US" dirty="0">
                <a:latin typeface="+mn-lt"/>
              </a:rPr>
              <a:t>Extent to which reg. charities can Advocate</a:t>
            </a:r>
          </a:p>
        </p:txBody>
      </p:sp>
      <p:sp>
        <p:nvSpPr>
          <p:cNvPr id="3" name="Content Placeholder 2">
            <a:extLst>
              <a:ext uri="{FF2B5EF4-FFF2-40B4-BE49-F238E27FC236}">
                <a16:creationId xmlns:a16="http://schemas.microsoft.com/office/drawing/2014/main" id="{A36D2072-2B17-49DE-AB6A-BA9817623838}"/>
              </a:ext>
            </a:extLst>
          </p:cNvPr>
          <p:cNvSpPr>
            <a:spLocks noGrp="1"/>
          </p:cNvSpPr>
          <p:nvPr>
            <p:ph idx="1"/>
          </p:nvPr>
        </p:nvSpPr>
        <p:spPr/>
        <p:txBody>
          <a:bodyPr/>
          <a:lstStyle/>
          <a:p>
            <a:r>
              <a:rPr lang="en-US" dirty="0"/>
              <a:t>59% of respondents feel the fact they are registered is moderately or very influential on their capacity to advocate.</a:t>
            </a:r>
          </a:p>
          <a:p>
            <a:endParaRPr lang="en-US" sz="1200" dirty="0"/>
          </a:p>
          <a:p>
            <a:r>
              <a:rPr lang="en-US" i="1" dirty="0"/>
              <a:t>“We believe that being charitable requires us to advocate for the addressing of the causes of the problems that impact the people we work with. Applying a bandaid without addressing the thing that causes the problem is just stupid in the long term.”</a:t>
            </a:r>
          </a:p>
          <a:p>
            <a:endParaRPr lang="en-US" sz="1200" i="1" dirty="0"/>
          </a:p>
          <a:p>
            <a:r>
              <a:rPr lang="en-US" i="1" dirty="0"/>
              <a:t>“Advocacy is part of being a charity – it needs to be protected in law”</a:t>
            </a:r>
          </a:p>
        </p:txBody>
      </p:sp>
    </p:spTree>
    <p:extLst>
      <p:ext uri="{BB962C8B-B14F-4D97-AF65-F5344CB8AC3E}">
        <p14:creationId xmlns:p14="http://schemas.microsoft.com/office/powerpoint/2010/main" val="396673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D3B2B-1C00-407D-AAB6-66EA079554DE}"/>
              </a:ext>
            </a:extLst>
          </p:cNvPr>
          <p:cNvSpPr>
            <a:spLocks noGrp="1"/>
          </p:cNvSpPr>
          <p:nvPr>
            <p:ph type="title"/>
          </p:nvPr>
        </p:nvSpPr>
        <p:spPr/>
        <p:txBody>
          <a:bodyPr/>
          <a:lstStyle/>
          <a:p>
            <a:r>
              <a:rPr lang="en-US" dirty="0">
                <a:latin typeface="+mn-lt"/>
              </a:rPr>
              <a:t>Project Framework</a:t>
            </a:r>
          </a:p>
        </p:txBody>
      </p:sp>
      <p:sp>
        <p:nvSpPr>
          <p:cNvPr id="3" name="Content Placeholder 2">
            <a:extLst>
              <a:ext uri="{FF2B5EF4-FFF2-40B4-BE49-F238E27FC236}">
                <a16:creationId xmlns:a16="http://schemas.microsoft.com/office/drawing/2014/main" id="{E01FCA0E-2324-41E2-B49B-A2BFDC08D8CC}"/>
              </a:ext>
            </a:extLst>
          </p:cNvPr>
          <p:cNvSpPr>
            <a:spLocks noGrp="1"/>
          </p:cNvSpPr>
          <p:nvPr>
            <p:ph idx="1"/>
          </p:nvPr>
        </p:nvSpPr>
        <p:spPr/>
        <p:txBody>
          <a:bodyPr/>
          <a:lstStyle/>
          <a:p>
            <a:r>
              <a:rPr lang="en-NZ" b="1" dirty="0"/>
              <a:t>Strategic Grants </a:t>
            </a:r>
            <a:r>
              <a:rPr lang="en-NZ" dirty="0"/>
              <a:t>worked as an independent external evaluator with the purpose of assisting Dave Henderson of Trust Democracy and Sue Barker of Sue Barker Charities Law.</a:t>
            </a:r>
          </a:p>
          <a:p>
            <a:r>
              <a:rPr lang="en-NZ" dirty="0"/>
              <a:t>We received support from a consortium of 12 philanthropic trusts to undertake national community consultation.</a:t>
            </a:r>
          </a:p>
          <a:p>
            <a:r>
              <a:rPr lang="en-NZ" dirty="0"/>
              <a:t> We are both members of DIA’s Core Reference Group for the review. The national survey was undertaken independently, with a view to gathering empirical evidence to feed in to the review. </a:t>
            </a:r>
          </a:p>
          <a:p>
            <a:r>
              <a:rPr lang="en-NZ" dirty="0"/>
              <a:t>The survey and report were produced as a Pro Bono service by Strategic Grants to summarise key points from the sector’s views. </a:t>
            </a:r>
            <a:endParaRPr lang="en-US" dirty="0"/>
          </a:p>
        </p:txBody>
      </p:sp>
    </p:spTree>
    <p:extLst>
      <p:ext uri="{BB962C8B-B14F-4D97-AF65-F5344CB8AC3E}">
        <p14:creationId xmlns:p14="http://schemas.microsoft.com/office/powerpoint/2010/main" val="1658178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934A8C-3A5C-43A5-8396-3BDEDD00017C}"/>
              </a:ext>
            </a:extLst>
          </p:cNvPr>
          <p:cNvSpPr>
            <a:spLocks noGrp="1"/>
          </p:cNvSpPr>
          <p:nvPr>
            <p:ph type="title"/>
          </p:nvPr>
        </p:nvSpPr>
        <p:spPr/>
        <p:txBody>
          <a:bodyPr/>
          <a:lstStyle/>
          <a:p>
            <a:r>
              <a:rPr lang="en-US" dirty="0">
                <a:latin typeface="+mn-lt"/>
              </a:rPr>
              <a:t>Data Collection</a:t>
            </a:r>
          </a:p>
        </p:txBody>
      </p:sp>
      <p:sp>
        <p:nvSpPr>
          <p:cNvPr id="4" name="Content Placeholder 3">
            <a:extLst>
              <a:ext uri="{FF2B5EF4-FFF2-40B4-BE49-F238E27FC236}">
                <a16:creationId xmlns:a16="http://schemas.microsoft.com/office/drawing/2014/main" id="{33ED26E2-53A0-46DB-8C19-137DEB6090A3}"/>
              </a:ext>
            </a:extLst>
          </p:cNvPr>
          <p:cNvSpPr>
            <a:spLocks noGrp="1"/>
          </p:cNvSpPr>
          <p:nvPr>
            <p:ph idx="1"/>
          </p:nvPr>
        </p:nvSpPr>
        <p:spPr/>
        <p:txBody>
          <a:bodyPr/>
          <a:lstStyle/>
          <a:p>
            <a:r>
              <a:rPr lang="en-US" dirty="0"/>
              <a:t>Link to survey distributed through community networks:</a:t>
            </a:r>
          </a:p>
          <a:p>
            <a:r>
              <a:rPr lang="en-US" dirty="0"/>
              <a:t>662 surveys logged</a:t>
            </a:r>
          </a:p>
          <a:p>
            <a:r>
              <a:rPr lang="en-US" dirty="0"/>
              <a:t>577 respondents provided comprehensive data.</a:t>
            </a:r>
          </a:p>
          <a:p>
            <a:endParaRPr lang="en-US" sz="1000" dirty="0"/>
          </a:p>
          <a:p>
            <a:r>
              <a:rPr lang="en-US" dirty="0"/>
              <a:t>30% Charitable Trust Boards	(Charitable Trusts Act 1957) </a:t>
            </a:r>
          </a:p>
          <a:p>
            <a:r>
              <a:rPr lang="en-US" dirty="0"/>
              <a:t>28% Incorporated Societies	(Incorporated Societies Act 1908)</a:t>
            </a:r>
          </a:p>
          <a:p>
            <a:r>
              <a:rPr lang="en-US" dirty="0"/>
              <a:t>22% Society (incorporated under Charitable Trusts Act 1957)</a:t>
            </a:r>
          </a:p>
          <a:p>
            <a:r>
              <a:rPr lang="en-US" dirty="0"/>
              <a:t>11% Other: Philanthropic trusts, Community based donors, Fundraisers, Religious entities, Lawyers, Unsure</a:t>
            </a:r>
          </a:p>
        </p:txBody>
      </p:sp>
    </p:spTree>
    <p:extLst>
      <p:ext uri="{BB962C8B-B14F-4D97-AF65-F5344CB8AC3E}">
        <p14:creationId xmlns:p14="http://schemas.microsoft.com/office/powerpoint/2010/main" val="594377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61335-C0A4-49F4-ABA8-270C95172306}"/>
              </a:ext>
            </a:extLst>
          </p:cNvPr>
          <p:cNvSpPr>
            <a:spLocks noGrp="1"/>
          </p:cNvSpPr>
          <p:nvPr>
            <p:ph type="title"/>
          </p:nvPr>
        </p:nvSpPr>
        <p:spPr/>
        <p:txBody>
          <a:bodyPr/>
          <a:lstStyle/>
          <a:p>
            <a:r>
              <a:rPr lang="en-US" dirty="0">
                <a:latin typeface="+mn-lt"/>
              </a:rPr>
              <a:t>The Respondents</a:t>
            </a:r>
          </a:p>
        </p:txBody>
      </p:sp>
      <p:sp>
        <p:nvSpPr>
          <p:cNvPr id="3" name="Content Placeholder 2">
            <a:extLst>
              <a:ext uri="{FF2B5EF4-FFF2-40B4-BE49-F238E27FC236}">
                <a16:creationId xmlns:a16="http://schemas.microsoft.com/office/drawing/2014/main" id="{A5447C44-08F8-428A-833A-03DC271C2321}"/>
              </a:ext>
            </a:extLst>
          </p:cNvPr>
          <p:cNvSpPr>
            <a:spLocks noGrp="1"/>
          </p:cNvSpPr>
          <p:nvPr>
            <p:ph idx="1"/>
          </p:nvPr>
        </p:nvSpPr>
        <p:spPr/>
        <p:txBody>
          <a:bodyPr/>
          <a:lstStyle/>
          <a:p>
            <a:r>
              <a:rPr lang="en-US" dirty="0"/>
              <a:t>20% organisations with 0 paid staff – all volunteers</a:t>
            </a:r>
          </a:p>
          <a:p>
            <a:r>
              <a:rPr lang="en-US" dirty="0"/>
              <a:t>38% organisations with 1 – 5 paid staff</a:t>
            </a:r>
          </a:p>
          <a:p>
            <a:r>
              <a:rPr lang="en-US" dirty="0"/>
              <a:t>18% organisations with 6 – 15 paid staff</a:t>
            </a:r>
          </a:p>
          <a:p>
            <a:r>
              <a:rPr lang="en-US" dirty="0"/>
              <a:t>24% organisations with more than 16 paid staff</a:t>
            </a:r>
          </a:p>
          <a:p>
            <a:endParaRPr lang="en-US" sz="1000" dirty="0"/>
          </a:p>
          <a:p>
            <a:r>
              <a:rPr lang="en-US" dirty="0"/>
              <a:t>87% are a registered charity</a:t>
            </a:r>
          </a:p>
          <a:p>
            <a:r>
              <a:rPr lang="en-US" dirty="0"/>
              <a:t>14% not registered: </a:t>
            </a:r>
          </a:p>
          <a:p>
            <a:pPr lvl="1"/>
            <a:r>
              <a:rPr lang="en-US" dirty="0"/>
              <a:t>Registration refused - n48; 	Never applied – n39</a:t>
            </a:r>
          </a:p>
          <a:p>
            <a:pPr lvl="1"/>
            <a:r>
              <a:rPr lang="en-US" dirty="0"/>
              <a:t>Application withdrawn – n2;	Deregistered – n2</a:t>
            </a:r>
          </a:p>
          <a:p>
            <a:endParaRPr lang="en-US" dirty="0"/>
          </a:p>
        </p:txBody>
      </p:sp>
    </p:spTree>
    <p:extLst>
      <p:ext uri="{BB962C8B-B14F-4D97-AF65-F5344CB8AC3E}">
        <p14:creationId xmlns:p14="http://schemas.microsoft.com/office/powerpoint/2010/main" val="22022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33EC4-7AA0-4D1F-B4B4-3A4872CE62FD}"/>
              </a:ext>
            </a:extLst>
          </p:cNvPr>
          <p:cNvSpPr>
            <a:spLocks noGrp="1"/>
          </p:cNvSpPr>
          <p:nvPr>
            <p:ph type="title"/>
          </p:nvPr>
        </p:nvSpPr>
        <p:spPr/>
        <p:txBody>
          <a:bodyPr/>
          <a:lstStyle/>
          <a:p>
            <a:r>
              <a:rPr lang="en-US" dirty="0">
                <a:latin typeface="+mn-lt"/>
              </a:rPr>
              <a:t>Purposes of the Act</a:t>
            </a:r>
          </a:p>
        </p:txBody>
      </p:sp>
      <p:sp>
        <p:nvSpPr>
          <p:cNvPr id="3" name="Content Placeholder 2">
            <a:extLst>
              <a:ext uri="{FF2B5EF4-FFF2-40B4-BE49-F238E27FC236}">
                <a16:creationId xmlns:a16="http://schemas.microsoft.com/office/drawing/2014/main" id="{99723F5F-3DAB-4B21-B4CD-2A55B0EEF51B}"/>
              </a:ext>
            </a:extLst>
          </p:cNvPr>
          <p:cNvSpPr>
            <a:spLocks noGrp="1"/>
          </p:cNvSpPr>
          <p:nvPr>
            <p:ph idx="1"/>
          </p:nvPr>
        </p:nvSpPr>
        <p:spPr/>
        <p:txBody>
          <a:bodyPr/>
          <a:lstStyle/>
          <a:p>
            <a:r>
              <a:rPr lang="en-US" dirty="0"/>
              <a:t>Majority satisfaction among larger charities: </a:t>
            </a:r>
            <a:r>
              <a:rPr lang="en-US" i="1" dirty="0"/>
              <a:t>“helpful,” “good,” “fine.”</a:t>
            </a:r>
          </a:p>
          <a:p>
            <a:r>
              <a:rPr lang="en-US" dirty="0"/>
              <a:t>While satisfied, the same respondents sought further purposes; to educate and support professionalism, encourage best practice, provide </a:t>
            </a:r>
            <a:r>
              <a:rPr lang="en-US" b="1" i="1" dirty="0"/>
              <a:t>active</a:t>
            </a:r>
            <a:r>
              <a:rPr lang="en-US" dirty="0"/>
              <a:t> guidance and provide assistance around legal requirements.</a:t>
            </a:r>
          </a:p>
          <a:p>
            <a:r>
              <a:rPr lang="en-US" dirty="0"/>
              <a:t>Tier 3 and Tier 4: Reporting and administration requirements are problematic, especially for poor and volunteer-based charities.</a:t>
            </a:r>
          </a:p>
          <a:p>
            <a:r>
              <a:rPr lang="en-US" dirty="0"/>
              <a:t>Overall, registration as a charitable entity viewed as </a:t>
            </a:r>
            <a:r>
              <a:rPr lang="en-US" i="1" dirty="0"/>
              <a:t>“onerous,” “costly,” “a </a:t>
            </a:r>
            <a:r>
              <a:rPr lang="en-US" i="1" dirty="0" err="1"/>
              <a:t>politicisation</a:t>
            </a:r>
            <a:r>
              <a:rPr lang="en-US" i="1" dirty="0"/>
              <a:t>,” </a:t>
            </a:r>
            <a:r>
              <a:rPr lang="en-US" dirty="0"/>
              <a:t>and the criteria </a:t>
            </a:r>
            <a:r>
              <a:rPr lang="en-US" i="1" dirty="0"/>
              <a:t>“quite far-reaching”.</a:t>
            </a:r>
          </a:p>
          <a:p>
            <a:endParaRPr lang="en-US" dirty="0"/>
          </a:p>
        </p:txBody>
      </p:sp>
    </p:spTree>
    <p:extLst>
      <p:ext uri="{BB962C8B-B14F-4D97-AF65-F5344CB8AC3E}">
        <p14:creationId xmlns:p14="http://schemas.microsoft.com/office/powerpoint/2010/main" val="155604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8BD27-07C2-47DE-890C-69AB43F98069}"/>
              </a:ext>
            </a:extLst>
          </p:cNvPr>
          <p:cNvSpPr>
            <a:spLocks noGrp="1"/>
          </p:cNvSpPr>
          <p:nvPr>
            <p:ph type="title"/>
          </p:nvPr>
        </p:nvSpPr>
        <p:spPr/>
        <p:txBody>
          <a:bodyPr/>
          <a:lstStyle/>
          <a:p>
            <a:r>
              <a:rPr lang="en-US" dirty="0">
                <a:latin typeface="+mn-lt"/>
              </a:rPr>
              <a:t>Existing Purposes (1)</a:t>
            </a:r>
          </a:p>
        </p:txBody>
      </p:sp>
      <p:sp>
        <p:nvSpPr>
          <p:cNvPr id="3" name="Content Placeholder 2">
            <a:extLst>
              <a:ext uri="{FF2B5EF4-FFF2-40B4-BE49-F238E27FC236}">
                <a16:creationId xmlns:a16="http://schemas.microsoft.com/office/drawing/2014/main" id="{D0348FC5-F97D-4AE0-96EB-BC904593F518}"/>
              </a:ext>
            </a:extLst>
          </p:cNvPr>
          <p:cNvSpPr>
            <a:spLocks noGrp="1"/>
          </p:cNvSpPr>
          <p:nvPr>
            <p:ph idx="1"/>
          </p:nvPr>
        </p:nvSpPr>
        <p:spPr/>
        <p:txBody>
          <a:bodyPr/>
          <a:lstStyle/>
          <a:p>
            <a:r>
              <a:rPr lang="en-US" dirty="0"/>
              <a:t>Promote public trust and confidence in the charities sector.</a:t>
            </a:r>
          </a:p>
          <a:p>
            <a:pPr marL="0" indent="0">
              <a:buNone/>
            </a:pPr>
            <a:endParaRPr lang="en-US" sz="1200" dirty="0"/>
          </a:p>
          <a:p>
            <a:pPr marL="0" indent="0">
              <a:lnSpc>
                <a:spcPct val="100000"/>
              </a:lnSpc>
              <a:buNone/>
            </a:pPr>
            <a:r>
              <a:rPr lang="en-US" i="1" dirty="0"/>
              <a:t>“While a worthy purpose, there needs to be a strong consistency over time. If some historic organisations have charitable status and other, more recent, almost identical organisations are not granted it the public could have concerns  about the process and question the validity of both organisations, with the overall effect of reducing confidence in the charitable sector”</a:t>
            </a:r>
          </a:p>
        </p:txBody>
      </p:sp>
    </p:spTree>
    <p:extLst>
      <p:ext uri="{BB962C8B-B14F-4D97-AF65-F5344CB8AC3E}">
        <p14:creationId xmlns:p14="http://schemas.microsoft.com/office/powerpoint/2010/main" val="168865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62BC-1005-410C-A214-428305D21CEF}"/>
              </a:ext>
            </a:extLst>
          </p:cNvPr>
          <p:cNvSpPr>
            <a:spLocks noGrp="1"/>
          </p:cNvSpPr>
          <p:nvPr>
            <p:ph type="title"/>
          </p:nvPr>
        </p:nvSpPr>
        <p:spPr/>
        <p:txBody>
          <a:bodyPr/>
          <a:lstStyle/>
          <a:p>
            <a:r>
              <a:rPr lang="en-US" dirty="0">
                <a:latin typeface="+mn-lt"/>
              </a:rPr>
              <a:t>Existing Purposes (2)</a:t>
            </a:r>
          </a:p>
        </p:txBody>
      </p:sp>
      <p:sp>
        <p:nvSpPr>
          <p:cNvPr id="3" name="Content Placeholder 2">
            <a:extLst>
              <a:ext uri="{FF2B5EF4-FFF2-40B4-BE49-F238E27FC236}">
                <a16:creationId xmlns:a16="http://schemas.microsoft.com/office/drawing/2014/main" id="{714AD226-33F8-42C8-AB7F-D119D0716F3A}"/>
              </a:ext>
            </a:extLst>
          </p:cNvPr>
          <p:cNvSpPr>
            <a:spLocks noGrp="1"/>
          </p:cNvSpPr>
          <p:nvPr>
            <p:ph idx="1"/>
          </p:nvPr>
        </p:nvSpPr>
        <p:spPr/>
        <p:txBody>
          <a:bodyPr/>
          <a:lstStyle/>
          <a:p>
            <a:r>
              <a:rPr lang="en-US" dirty="0"/>
              <a:t>Encourage and promote the effective use of charitable resources</a:t>
            </a:r>
          </a:p>
          <a:p>
            <a:endParaRPr lang="en-US" sz="1200" dirty="0"/>
          </a:p>
          <a:p>
            <a:pPr marL="0" indent="0">
              <a:buNone/>
            </a:pPr>
            <a:r>
              <a:rPr lang="en-US" i="1" dirty="0"/>
              <a:t>“Again, a worthy aim, but in practice Charities Services, in their interpretation of the Act, seems to be putting up unnecessarily high barriers to registration, so that worthy would-be charities are having to expend a lot of time, energy and financial resources trying to get registered.  Worthy would-be would-be charities without sufficient initial backing, would not be able to pass the first hurdle of registration” </a:t>
            </a:r>
          </a:p>
        </p:txBody>
      </p:sp>
    </p:spTree>
    <p:extLst>
      <p:ext uri="{BB962C8B-B14F-4D97-AF65-F5344CB8AC3E}">
        <p14:creationId xmlns:p14="http://schemas.microsoft.com/office/powerpoint/2010/main" val="133607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CBDA8-E2C7-4F2A-8237-12C714984D2F}"/>
              </a:ext>
            </a:extLst>
          </p:cNvPr>
          <p:cNvSpPr>
            <a:spLocks noGrp="1"/>
          </p:cNvSpPr>
          <p:nvPr>
            <p:ph type="title"/>
          </p:nvPr>
        </p:nvSpPr>
        <p:spPr/>
        <p:txBody>
          <a:bodyPr/>
          <a:lstStyle/>
          <a:p>
            <a:r>
              <a:rPr lang="en-US" dirty="0">
                <a:latin typeface="+mn-lt"/>
              </a:rPr>
              <a:t>Other possible Purposes</a:t>
            </a:r>
          </a:p>
        </p:txBody>
      </p:sp>
      <p:sp>
        <p:nvSpPr>
          <p:cNvPr id="3" name="Content Placeholder 2">
            <a:extLst>
              <a:ext uri="{FF2B5EF4-FFF2-40B4-BE49-F238E27FC236}">
                <a16:creationId xmlns:a16="http://schemas.microsoft.com/office/drawing/2014/main" id="{0752F5D6-1E57-42FE-9525-C99ACE857C4A}"/>
              </a:ext>
            </a:extLst>
          </p:cNvPr>
          <p:cNvSpPr>
            <a:spLocks noGrp="1"/>
          </p:cNvSpPr>
          <p:nvPr>
            <p:ph idx="1"/>
          </p:nvPr>
        </p:nvSpPr>
        <p:spPr/>
        <p:txBody>
          <a:bodyPr/>
          <a:lstStyle/>
          <a:p>
            <a:r>
              <a:rPr lang="en-US" dirty="0"/>
              <a:t>Promote the charitable sector and engender public and government confidence;</a:t>
            </a:r>
          </a:p>
          <a:p>
            <a:r>
              <a:rPr lang="en-US" dirty="0"/>
              <a:t>Greater or expanded definition/clarification of charitable purpose, public benefit, and charitable status, to specifically include advocacy;</a:t>
            </a:r>
          </a:p>
          <a:p>
            <a:r>
              <a:rPr lang="en-US" dirty="0"/>
              <a:t>Provide information, support and education to charities on best practice governance and management; </a:t>
            </a:r>
            <a:r>
              <a:rPr lang="en-US" i="1" dirty="0"/>
              <a:t>“I think DIA has a role to play in education and improving the performance/capability of the sector”</a:t>
            </a:r>
          </a:p>
          <a:p>
            <a:r>
              <a:rPr lang="en-US" dirty="0"/>
              <a:t>Collect, </a:t>
            </a:r>
            <a:r>
              <a:rPr lang="en-US" dirty="0" err="1"/>
              <a:t>analyse</a:t>
            </a:r>
            <a:r>
              <a:rPr lang="en-US" dirty="0"/>
              <a:t> and publish data on the charitable sector to acknowledge the work achieved and champion best practice</a:t>
            </a:r>
          </a:p>
        </p:txBody>
      </p:sp>
    </p:spTree>
    <p:extLst>
      <p:ext uri="{BB962C8B-B14F-4D97-AF65-F5344CB8AC3E}">
        <p14:creationId xmlns:p14="http://schemas.microsoft.com/office/powerpoint/2010/main" val="2766428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510-CB88-4E0A-BACC-65A330B97CE1}"/>
              </a:ext>
            </a:extLst>
          </p:cNvPr>
          <p:cNvSpPr>
            <a:spLocks noGrp="1"/>
          </p:cNvSpPr>
          <p:nvPr>
            <p:ph type="title"/>
          </p:nvPr>
        </p:nvSpPr>
        <p:spPr/>
        <p:txBody>
          <a:bodyPr/>
          <a:lstStyle/>
          <a:p>
            <a:r>
              <a:rPr lang="en-US" dirty="0">
                <a:latin typeface="+mn-lt"/>
              </a:rPr>
              <a:t>Structure of the Government Agency</a:t>
            </a:r>
          </a:p>
        </p:txBody>
      </p:sp>
      <p:sp>
        <p:nvSpPr>
          <p:cNvPr id="3" name="Content Placeholder 2">
            <a:extLst>
              <a:ext uri="{FF2B5EF4-FFF2-40B4-BE49-F238E27FC236}">
                <a16:creationId xmlns:a16="http://schemas.microsoft.com/office/drawing/2014/main" id="{10366BA4-4371-41A2-9846-ED53505657A4}"/>
              </a:ext>
            </a:extLst>
          </p:cNvPr>
          <p:cNvSpPr>
            <a:spLocks noGrp="1"/>
          </p:cNvSpPr>
          <p:nvPr>
            <p:ph idx="1"/>
          </p:nvPr>
        </p:nvSpPr>
        <p:spPr/>
        <p:txBody>
          <a:bodyPr/>
          <a:lstStyle/>
          <a:p>
            <a:r>
              <a:rPr lang="en-US" dirty="0"/>
              <a:t>357 respondents:</a:t>
            </a:r>
          </a:p>
          <a:p>
            <a:endParaRPr lang="en-US" sz="1200" dirty="0"/>
          </a:p>
          <a:p>
            <a:r>
              <a:rPr lang="en-US" dirty="0"/>
              <a:t>43% - it should be an Autonomous Crown Entity, as was the earlier Charities Commission;</a:t>
            </a:r>
          </a:p>
          <a:p>
            <a:r>
              <a:rPr lang="en-US" dirty="0"/>
              <a:t>30% - it should be a government department plus CRB, as at present;</a:t>
            </a:r>
          </a:p>
          <a:p>
            <a:r>
              <a:rPr lang="en-US" dirty="0"/>
              <a:t>15% - it should be an Independent Crown Entity, as was sought be the sector in the years leading up to the 2005 Act;</a:t>
            </a:r>
          </a:p>
          <a:p>
            <a:r>
              <a:rPr lang="en-US" dirty="0"/>
              <a:t>12% - other suggestions.</a:t>
            </a:r>
          </a:p>
        </p:txBody>
      </p:sp>
    </p:spTree>
    <p:extLst>
      <p:ext uri="{BB962C8B-B14F-4D97-AF65-F5344CB8AC3E}">
        <p14:creationId xmlns:p14="http://schemas.microsoft.com/office/powerpoint/2010/main" val="2835178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1867</Words>
  <Application>Microsoft Office PowerPoint</Application>
  <PresentationFormat>Widescreen</PresentationFormat>
  <Paragraphs>140</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Office Theme</vt:lpstr>
      <vt:lpstr>Survey Report</vt:lpstr>
      <vt:lpstr>Project Framework</vt:lpstr>
      <vt:lpstr>Data Collection</vt:lpstr>
      <vt:lpstr>The Respondents</vt:lpstr>
      <vt:lpstr>Purposes of the Act</vt:lpstr>
      <vt:lpstr>Existing Purposes (1)</vt:lpstr>
      <vt:lpstr>Existing Purposes (2)</vt:lpstr>
      <vt:lpstr>Other possible Purposes</vt:lpstr>
      <vt:lpstr>Structure of the Government Agency</vt:lpstr>
      <vt:lpstr>Structure – agency classification</vt:lpstr>
      <vt:lpstr>Appeal Processes and Decisions</vt:lpstr>
      <vt:lpstr>Deregistration and Refusals</vt:lpstr>
      <vt:lpstr>Extent to which reg. charities can Advocate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Community Consultation  to inform the  Review Of The Charities Act (2005)   Survey Report</dc:title>
  <dc:creator>Dave Henderson</dc:creator>
  <cp:lastModifiedBy>Sara OHara</cp:lastModifiedBy>
  <cp:revision>31</cp:revision>
  <dcterms:created xsi:type="dcterms:W3CDTF">2019-04-09T07:45:19Z</dcterms:created>
  <dcterms:modified xsi:type="dcterms:W3CDTF">2019-04-15T20:56:20Z</dcterms:modified>
</cp:coreProperties>
</file>